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6.jpeg" ContentType="image/jpeg"/>
  <Override PartName="/ppt/media/image4.png" ContentType="image/png"/>
  <Override PartName="/ppt/media/image5.png" ContentType="image/png"/>
  <Override PartName="/ppt/media/image7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5D5DBFB-1A5C-4212-979B-3044C633CC4E}" type="slidenum">
              <a:t>&lt;#&gt;</a:t>
            </a:fld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852012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11760" y="2936880"/>
            <a:ext cx="852012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6D083FE-D565-4AF2-B5A0-B485CE89C1C1}" type="slidenum">
              <a:t>&lt;#&gt;</a:t>
            </a:fld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1176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467784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3FB0E00-21F2-4119-AF1A-62A3AFB0A49D}" type="slidenum">
              <a:t>&lt;#&gt;</a:t>
            </a:fld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3192480" y="115236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6073200" y="115236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11760" y="293688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3192480" y="293688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6073200" y="293688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5FDE099-5D0F-48E3-854A-F53EAA5A0E2A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90F470F-3A6C-4B4F-911C-A915D74A8627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544924E-BD39-472E-9F0B-22FB80B195C4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D9A13CA-15AF-4328-9A41-A3DDB0AD9A47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7128EE0-3C69-4246-9B41-AC15E5F6E8AC}" type="slidenum">
              <a:t>&lt;#&gt;</a:t>
            </a:fld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11760" y="444960"/>
            <a:ext cx="8520120" cy="265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B2BE548-9935-4133-BE89-A53E9B3BC62F}" type="slidenum">
              <a:t>&lt;#&gt;</a:t>
            </a:fld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1176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708FDEF-C792-4BBB-9CE8-026D24AE784C}" type="slidenum">
              <a:t>&lt;#&gt;</a:t>
            </a:fld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467784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FA1B969-9DCC-4641-B0A6-88039A090D8D}" type="slidenum">
              <a:t>&lt;#&gt;</a:t>
            </a:fld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11760" y="2936880"/>
            <a:ext cx="852012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F17F4BA-350D-4468-B4D7-C376E5B1617E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rmAutofit/>
          </a:bodyPr>
          <a:p>
            <a:pPr indent="0">
              <a:buNone/>
            </a:pPr>
            <a:r>
              <a:rPr b="0" lang="ja-JP" sz="5200" spc="-1" strike="noStrike">
                <a:solidFill>
                  <a:srgbClr val="000000"/>
                </a:solidFill>
                <a:latin typeface="Arial"/>
              </a:rPr>
              <a:t>クリックしてタイトルテキストを編集</a:t>
            </a:r>
            <a:endParaRPr b="0" lang="en-US" sz="5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1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9BE47C5-1E1B-4C17-8982-DEE6D0118B7C}" type="slidenum">
              <a:rPr b="0" lang="en-US" sz="1000" spc="-1" strike="noStrike">
                <a:solidFill>
                  <a:schemeClr val="dk2"/>
                </a:solidFill>
                <a:latin typeface="Arial"/>
                <a:ea typeface="Arial"/>
              </a:rPr>
              <a:t>&lt;番号&gt;</a:t>
            </a:fld>
            <a:endParaRPr b="0" lang="en-US" sz="1000" spc="-1" strike="noStrike">
              <a:solidFill>
                <a:srgbClr val="000000"/>
              </a:solidFill>
              <a:latin typeface="游明朝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000000"/>
                </a:solidFill>
                <a:latin typeface="Arial"/>
              </a:rPr>
              <a:t>クリックしてアウトラインのテキストを編集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2</a:t>
            </a:r>
            <a:r>
              <a:rPr b="0" lang="ja-JP" sz="14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3</a:t>
            </a:r>
            <a:r>
              <a:rPr b="0" lang="ja-JP" sz="14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4</a:t>
            </a:r>
            <a:r>
              <a:rPr b="0" lang="ja-JP" sz="14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5</a:t>
            </a:r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6</a:t>
            </a:r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7</a:t>
            </a:r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0fa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54;p13"/>
          <p:cNvSpPr/>
          <p:nvPr/>
        </p:nvSpPr>
        <p:spPr>
          <a:xfrm>
            <a:off x="5000400" y="554760"/>
            <a:ext cx="3537720" cy="3215520"/>
          </a:xfrm>
          <a:prstGeom prst="star24">
            <a:avLst>
              <a:gd name="adj" fmla="val 45733"/>
            </a:avLst>
          </a:prstGeom>
          <a:solidFill>
            <a:srgbClr val="ffff8e"/>
          </a:solidFill>
          <a:ln w="381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ja" sz="10000" spc="-1" strike="noStrike">
                <a:solidFill>
                  <a:srgbClr val="4a86e8"/>
                </a:solidFill>
                <a:latin typeface="Zen Maru Gothic Black"/>
                <a:ea typeface="Zen Maru Gothic Black"/>
              </a:rPr>
              <a:t>革命</a:t>
            </a:r>
            <a:endParaRPr b="0" lang="en-US" sz="10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0" y="1299240"/>
            <a:ext cx="5335920" cy="2052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3200" spc="-1" strike="noStrike">
                <a:solidFill>
                  <a:srgbClr val="3c78d8"/>
                </a:solidFill>
                <a:latin typeface="Zen Maru Gothic Medium"/>
                <a:ea typeface="Zen Maru Gothic Medium"/>
              </a:rPr>
              <a:t>S</a:t>
            </a:r>
            <a:r>
              <a:rPr b="0" lang="en-US" sz="1300" spc="-1" strike="noStrike">
                <a:solidFill>
                  <a:srgbClr val="3c78d8"/>
                </a:solidFill>
                <a:latin typeface="Zen Maru Gothic Medium"/>
                <a:ea typeface="Zen Maru Gothic Medium"/>
              </a:rPr>
              <a:t>uper</a:t>
            </a:r>
            <a:r>
              <a:rPr b="0" lang="en-US" sz="13200" spc="-1" strike="noStrike">
                <a:solidFill>
                  <a:srgbClr val="3c78d8"/>
                </a:solidFill>
                <a:latin typeface="Zen Maru Gothic Medium"/>
                <a:ea typeface="Zen Maru Gothic Medium"/>
              </a:rPr>
              <a:t>P</a:t>
            </a:r>
            <a:r>
              <a:rPr b="0" lang="en-US" sz="1300" spc="-1" strike="noStrike">
                <a:solidFill>
                  <a:srgbClr val="3c78d8"/>
                </a:solidFill>
                <a:latin typeface="Zen Maru Gothic Medium"/>
                <a:ea typeface="Zen Maru Gothic Medium"/>
              </a:rPr>
              <a:t>ersonal</a:t>
            </a:r>
            <a:r>
              <a:rPr b="0" lang="en-US" sz="13200" spc="-1" strike="noStrike">
                <a:solidFill>
                  <a:srgbClr val="3c78d8"/>
                </a:solidFill>
                <a:latin typeface="Zen Maru Gothic Medium"/>
                <a:ea typeface="Zen Maru Gothic Medium"/>
              </a:rPr>
              <a:t>A</a:t>
            </a:r>
            <a:r>
              <a:rPr b="0" lang="en-US" sz="1300" spc="-1" strike="noStrike">
                <a:solidFill>
                  <a:srgbClr val="3c78d8"/>
                </a:solidFill>
                <a:latin typeface="Zen Maru Gothic Medium"/>
                <a:ea typeface="Zen Maru Gothic Medium"/>
              </a:rPr>
              <a:t>irconditioner    </a:t>
            </a:r>
            <a:endParaRPr b="0" lang="en-US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303480" y="348120"/>
            <a:ext cx="3789360" cy="396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ja" sz="1200" spc="-1" strike="noStrike">
                <a:solidFill>
                  <a:schemeClr val="dk2"/>
                </a:solidFill>
                <a:latin typeface="Zen Maru Gothic"/>
                <a:ea typeface="Zen Maru Gothic"/>
              </a:rPr>
              <a:t>サンク</a:t>
            </a:r>
            <a:r>
              <a:rPr b="1" lang="en-US" sz="1200" spc="-1" strike="noStrike">
                <a:solidFill>
                  <a:schemeClr val="dk2"/>
                </a:solidFill>
                <a:latin typeface="Zen Maru Gothic"/>
                <a:ea typeface="Zen Maru Gothic"/>
              </a:rPr>
              <a:t>meat</a:t>
            </a:r>
            <a:r>
              <a:rPr b="1" lang="ja" sz="1200" spc="-1" strike="noStrike">
                <a:solidFill>
                  <a:schemeClr val="dk2"/>
                </a:solidFill>
                <a:latin typeface="Zen Maru Gothic"/>
                <a:ea typeface="Zen Maru Gothic"/>
              </a:rPr>
              <a:t>　　遠藤未徠</a:t>
            </a:r>
            <a:r>
              <a:rPr b="1" lang="en-US" sz="1200" spc="-1" strike="noStrike">
                <a:solidFill>
                  <a:schemeClr val="dk2"/>
                </a:solidFill>
                <a:latin typeface="Zen Maru Gothic"/>
                <a:ea typeface="Zen Maru Gothic"/>
              </a:rPr>
              <a:t>,</a:t>
            </a:r>
            <a:r>
              <a:rPr b="1" lang="ja" sz="1200" spc="-1" strike="noStrike">
                <a:solidFill>
                  <a:schemeClr val="dk2"/>
                </a:solidFill>
                <a:latin typeface="Zen Maru Gothic"/>
                <a:ea typeface="Zen Maru Gothic"/>
              </a:rPr>
              <a:t>遠藤倭杜</a:t>
            </a:r>
            <a:r>
              <a:rPr b="1" lang="en-US" sz="1200" spc="-1" strike="noStrike">
                <a:solidFill>
                  <a:schemeClr val="dk2"/>
                </a:solidFill>
                <a:latin typeface="Zen Maru Gothic"/>
                <a:ea typeface="Zen Maru Gothic"/>
              </a:rPr>
              <a:t>,</a:t>
            </a:r>
            <a:r>
              <a:rPr b="1" lang="ja" sz="1200" spc="-1" strike="noStrike">
                <a:solidFill>
                  <a:schemeClr val="dk2"/>
                </a:solidFill>
                <a:latin typeface="Zen Maru Gothic"/>
                <a:ea typeface="Zen Maru Gothic"/>
              </a:rPr>
              <a:t>大井真</a:t>
            </a:r>
            <a:r>
              <a:rPr b="1" lang="en-US" sz="1200" spc="-1" strike="noStrike">
                <a:solidFill>
                  <a:schemeClr val="dk2"/>
                </a:solidFill>
                <a:latin typeface="Zen Maru Gothic"/>
                <a:ea typeface="Zen Maru Gothic"/>
              </a:rPr>
              <a:t>,</a:t>
            </a:r>
            <a:r>
              <a:rPr b="1" lang="ja" sz="1200" spc="-1" strike="noStrike">
                <a:solidFill>
                  <a:schemeClr val="dk2"/>
                </a:solidFill>
                <a:latin typeface="Zen Maru Gothic"/>
                <a:ea typeface="Zen Maru Gothic"/>
              </a:rPr>
              <a:t>大滝樹音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subTitle"/>
          </p:nvPr>
        </p:nvSpPr>
        <p:spPr>
          <a:xfrm>
            <a:off x="311760" y="3770280"/>
            <a:ext cx="8520120" cy="792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ja" sz="2800" spc="-1" strike="noStrike">
                <a:solidFill>
                  <a:schemeClr val="dk2"/>
                </a:solidFill>
                <a:latin typeface="Zen Maru Gothic"/>
                <a:ea typeface="Zen Maru Gothic"/>
              </a:rPr>
              <a:t>～スーパーパーソナルエアコン革命～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Google Shape;58;p13"/>
          <p:cNvSpPr/>
          <p:nvPr/>
        </p:nvSpPr>
        <p:spPr>
          <a:xfrm>
            <a:off x="8456040" y="338760"/>
            <a:ext cx="431640" cy="41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ja" sz="1500" spc="-1" strike="noStrike">
                <a:solidFill>
                  <a:schemeClr val="dk2"/>
                </a:solidFill>
                <a:latin typeface="Zen Maru Gothic Black"/>
                <a:ea typeface="Zen Maru Gothic Black"/>
              </a:rPr>
              <a:t>２</a:t>
            </a:r>
            <a:endParaRPr b="0" lang="en-US" sz="15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0fa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fontScale="93550"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ja" sz="2800" spc="-1" strike="noStrike">
                <a:solidFill>
                  <a:schemeClr val="dk1"/>
                </a:solidFill>
                <a:latin typeface="Zen Maru Gothic Medium"/>
                <a:ea typeface="Zen Maru Gothic Medium"/>
              </a:rPr>
              <a:t>現状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Google Shape;64;p14"/>
          <p:cNvSpPr/>
          <p:nvPr/>
        </p:nvSpPr>
        <p:spPr>
          <a:xfrm>
            <a:off x="311760" y="944640"/>
            <a:ext cx="2217600" cy="1298520"/>
          </a:xfrm>
          <a:prstGeom prst="wedgeEllipseCallout">
            <a:avLst>
              <a:gd name="adj1" fmla="val -56530"/>
              <a:gd name="adj2" fmla="val 35278"/>
            </a:avLst>
          </a:prstGeom>
          <a:solidFill>
            <a:srgbClr val="d9d9d9"/>
          </a:solidFill>
          <a:ln w="952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2000" spc="-1" strike="noStrike">
                <a:solidFill>
                  <a:srgbClr val="000000"/>
                </a:solidFill>
                <a:latin typeface="Zen Maru Gothic"/>
                <a:ea typeface="Zen Maru Gothic"/>
              </a:rPr>
              <a:t>WI-FI</a:t>
            </a:r>
            <a:r>
              <a:rPr b="1" lang="ja" sz="2000" spc="-1" strike="noStrike">
                <a:solidFill>
                  <a:srgbClr val="000000"/>
                </a:solidFill>
                <a:latin typeface="Zen Maru Gothic"/>
                <a:ea typeface="Zen Maru Gothic"/>
              </a:rPr>
              <a:t>が遅い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Google Shape;65;p14"/>
          <p:cNvSpPr/>
          <p:nvPr/>
        </p:nvSpPr>
        <p:spPr>
          <a:xfrm>
            <a:off x="4466520" y="745200"/>
            <a:ext cx="3546720" cy="1298520"/>
          </a:xfrm>
          <a:prstGeom prst="wedgeEllipseCallout">
            <a:avLst>
              <a:gd name="adj1" fmla="val 51576"/>
              <a:gd name="adj2" fmla="val 41183"/>
            </a:avLst>
          </a:prstGeom>
          <a:solidFill>
            <a:srgbClr val="d9d9d9"/>
          </a:solidFill>
          <a:ln w="952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ja" sz="2000" spc="-1" strike="noStrike">
                <a:solidFill>
                  <a:srgbClr val="000000"/>
                </a:solidFill>
                <a:latin typeface="Zen Maru Gothic"/>
                <a:ea typeface="Zen Maru Gothic"/>
              </a:rPr>
              <a:t>コンセントが少ない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Google Shape;66;p14"/>
          <p:cNvSpPr/>
          <p:nvPr/>
        </p:nvSpPr>
        <p:spPr>
          <a:xfrm>
            <a:off x="1843920" y="2097720"/>
            <a:ext cx="3703320" cy="1298520"/>
          </a:xfrm>
          <a:prstGeom prst="wedgeEllipseCallout">
            <a:avLst>
              <a:gd name="adj1" fmla="val -56530"/>
              <a:gd name="adj2" fmla="val 35278"/>
            </a:avLst>
          </a:prstGeom>
          <a:solidFill>
            <a:srgbClr val="d9d9d9"/>
          </a:solidFill>
          <a:ln w="952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ja" sz="2000" spc="-1" strike="noStrike">
                <a:solidFill>
                  <a:srgbClr val="000000"/>
                </a:solidFill>
                <a:latin typeface="Zen Maru Gothic"/>
                <a:ea typeface="Zen Maru Gothic"/>
              </a:rPr>
              <a:t>ウォーターサーバーが欲しい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Google Shape;67;p14"/>
          <p:cNvSpPr/>
          <p:nvPr/>
        </p:nvSpPr>
        <p:spPr>
          <a:xfrm>
            <a:off x="2753280" y="3486600"/>
            <a:ext cx="4880520" cy="1501920"/>
          </a:xfrm>
          <a:prstGeom prst="wedgeEllipseCallout">
            <a:avLst>
              <a:gd name="adj1" fmla="val 51576"/>
              <a:gd name="adj2" fmla="val 41183"/>
            </a:avLst>
          </a:prstGeom>
          <a:solidFill>
            <a:srgbClr val="fce5cd"/>
          </a:solidFill>
          <a:ln w="381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ja" sz="2000" spc="-1" strike="noStrike">
                <a:solidFill>
                  <a:srgbClr val="000000"/>
                </a:solidFill>
                <a:latin typeface="Zen Maru Gothic"/>
                <a:ea typeface="Zen Maru Gothic"/>
              </a:rPr>
              <a:t>エアコンの温度調整したい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0fa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fontScale="93550"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ja" sz="2800" spc="-1" strike="noStrike">
                <a:solidFill>
                  <a:schemeClr val="dk1"/>
                </a:solidFill>
                <a:latin typeface="Zen Maru Gothic Medium"/>
                <a:ea typeface="Zen Maru Gothic Medium"/>
              </a:rPr>
              <a:t>課題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Google Shape;73;p15"/>
          <p:cNvSpPr/>
          <p:nvPr/>
        </p:nvSpPr>
        <p:spPr>
          <a:xfrm>
            <a:off x="0" y="1017720"/>
            <a:ext cx="9143640" cy="347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50000"/>
              </a:lnSpc>
              <a:tabLst>
                <a:tab algn="l" pos="0"/>
              </a:tabLst>
            </a:pPr>
            <a:r>
              <a:rPr b="1" lang="ja" sz="4000" spc="-1" strike="noStrike">
                <a:solidFill>
                  <a:schemeClr val="dk2"/>
                </a:solidFill>
                <a:latin typeface="Zen Maru Gothic"/>
                <a:ea typeface="Zen Maru Gothic"/>
              </a:rPr>
              <a:t>誰もが温度にとらわれず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50000"/>
              </a:lnSpc>
              <a:tabLst>
                <a:tab algn="l" pos="0"/>
              </a:tabLst>
            </a:pPr>
            <a:r>
              <a:rPr b="1" lang="ja" sz="5000" spc="-1" strike="noStrike" u="sng">
                <a:solidFill>
                  <a:srgbClr val="ff0000"/>
                </a:solidFill>
                <a:uFillTx/>
                <a:latin typeface="Zen Maru Gothic"/>
                <a:ea typeface="Zen Maru Gothic"/>
              </a:rPr>
              <a:t>気持ちよく学習する</a:t>
            </a:r>
            <a:endParaRPr b="0" lang="en-US" sz="5000" spc="-1" strike="noStrike">
              <a:solidFill>
                <a:srgbClr val="000000"/>
              </a:solidFill>
              <a:latin typeface="Arial"/>
            </a:endParaRPr>
          </a:p>
          <a:p>
            <a:pPr algn="r">
              <a:lnSpc>
                <a:spcPct val="150000"/>
              </a:lnSpc>
              <a:tabLst>
                <a:tab algn="l" pos="0"/>
              </a:tabLst>
            </a:pPr>
            <a:r>
              <a:rPr b="1" lang="ja" sz="4000" spc="-1" strike="noStrike">
                <a:solidFill>
                  <a:schemeClr val="dk2"/>
                </a:solidFill>
                <a:latin typeface="Zen Maru Gothic"/>
                <a:ea typeface="Zen Maru Gothic"/>
              </a:rPr>
              <a:t>ためにはどうしたらいいか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1" name="Google Shape;74;p15" descr=""/>
          <p:cNvPicPr/>
          <p:nvPr/>
        </p:nvPicPr>
        <p:blipFill>
          <a:blip r:embed="rId1"/>
          <a:stretch/>
        </p:blipFill>
        <p:spPr>
          <a:xfrm rot="1181400">
            <a:off x="7579080" y="352800"/>
            <a:ext cx="1051560" cy="1339560"/>
          </a:xfrm>
          <a:prstGeom prst="rect">
            <a:avLst/>
          </a:prstGeom>
          <a:ln w="0">
            <a:noFill/>
          </a:ln>
        </p:spPr>
      </p:pic>
      <p:pic>
        <p:nvPicPr>
          <p:cNvPr id="52" name="Google Shape;75;p15" descr=""/>
          <p:cNvPicPr/>
          <p:nvPr/>
        </p:nvPicPr>
        <p:blipFill>
          <a:blip r:embed="rId2"/>
          <a:stretch/>
        </p:blipFill>
        <p:spPr>
          <a:xfrm rot="20399400">
            <a:off x="567000" y="3408840"/>
            <a:ext cx="1051560" cy="1339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0fa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ja" sz="3020" spc="-1" strike="noStrike">
                <a:solidFill>
                  <a:schemeClr val="dk1"/>
                </a:solidFill>
                <a:latin typeface="Zen Maru Gothic Medium"/>
                <a:ea typeface="Zen Maru Gothic Medium"/>
              </a:rPr>
              <a:t>コンセプトとプロダクト</a:t>
            </a:r>
            <a:endParaRPr b="0" lang="en-US" sz="30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311760" y="1283040"/>
            <a:ext cx="8520120" cy="3416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</a:tabLst>
            </a:pPr>
            <a:r>
              <a:rPr b="0" lang="ja" sz="2000" spc="-1" strike="noStrike">
                <a:solidFill>
                  <a:srgbClr val="000000"/>
                </a:solidFill>
                <a:latin typeface="Zen Maru Gothic Black"/>
                <a:ea typeface="Zen Maru Gothic Black"/>
              </a:rPr>
              <a:t>コンセプト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8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1" lang="ja" sz="2000" spc="-1" strike="noStrike">
                <a:solidFill>
                  <a:schemeClr val="dk1"/>
                </a:solidFill>
                <a:latin typeface="Zen Maru Gothic"/>
                <a:ea typeface="Zen Maru Gothic"/>
              </a:rPr>
              <a:t>従来のエアコンとは異なる、各々の好みに合わせた</a:t>
            </a:r>
            <a:r>
              <a:rPr b="1" lang="ja" sz="2000" spc="-1" strike="noStrike">
                <a:solidFill>
                  <a:srgbClr val="ff0000"/>
                </a:solidFill>
                <a:latin typeface="Zen Maru Gothic"/>
                <a:ea typeface="Zen Maru Gothic"/>
              </a:rPr>
              <a:t>温度制御システム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8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ja" sz="2000" spc="-1" strike="noStrike">
                <a:solidFill>
                  <a:srgbClr val="000000"/>
                </a:solidFill>
                <a:latin typeface="Zen Maru Gothic Black"/>
                <a:ea typeface="Zen Maru Gothic Black"/>
              </a:rPr>
              <a:t>プロダクト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8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1" lang="ja" sz="2000" spc="-1" strike="noStrike">
                <a:solidFill>
                  <a:srgbClr val="ff0000"/>
                </a:solidFill>
                <a:latin typeface="Zen Maru Gothic"/>
                <a:ea typeface="Zen Maru Gothic"/>
              </a:rPr>
              <a:t>多方面からサーモグラフィーカメラで</a:t>
            </a:r>
            <a:r>
              <a:rPr b="1" lang="ja" sz="2000" spc="-1" strike="noStrike" u="sng">
                <a:solidFill>
                  <a:srgbClr val="ff0000"/>
                </a:solidFill>
                <a:uFillTx/>
                <a:latin typeface="Zen Maru Gothic"/>
                <a:ea typeface="Zen Maru Gothic"/>
              </a:rPr>
              <a:t>温度監視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8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1" lang="ja" sz="2000" spc="-1" strike="noStrike">
                <a:solidFill>
                  <a:srgbClr val="ff0000"/>
                </a:solidFill>
                <a:latin typeface="Zen Maru Gothic"/>
                <a:ea typeface="Zen Maru Gothic"/>
              </a:rPr>
              <a:t>＋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8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1" lang="en-US" sz="2000" spc="-1" strike="noStrike">
                <a:solidFill>
                  <a:srgbClr val="ff0000"/>
                </a:solidFill>
                <a:latin typeface="Zen Maru Gothic"/>
                <a:ea typeface="Zen Maru Gothic"/>
              </a:rPr>
              <a:t>AI</a:t>
            </a:r>
            <a:r>
              <a:rPr b="1" lang="ja" sz="2000" spc="-1" strike="noStrike">
                <a:solidFill>
                  <a:srgbClr val="ff0000"/>
                </a:solidFill>
                <a:latin typeface="Zen Maru Gothic"/>
                <a:ea typeface="Zen Maru Gothic"/>
              </a:rPr>
              <a:t>による個人の体質に適応した</a:t>
            </a:r>
            <a:r>
              <a:rPr b="1" lang="ja" sz="2000" spc="-1" strike="noStrike" u="sng">
                <a:solidFill>
                  <a:srgbClr val="ff0000"/>
                </a:solidFill>
                <a:uFillTx/>
                <a:latin typeface="Zen Maru Gothic"/>
                <a:ea typeface="Zen Maru Gothic"/>
              </a:rPr>
              <a:t>温度制御システム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8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1" lang="ja" sz="2000" spc="-1" strike="noStrike">
                <a:solidFill>
                  <a:srgbClr val="ff0000"/>
                </a:solidFill>
                <a:latin typeface="Zen Maru Gothic"/>
                <a:ea typeface="Zen Maru Gothic"/>
              </a:rPr>
              <a:t>＋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80000"/>
              </a:lnSpc>
              <a:spcBef>
                <a:spcPts val="1199"/>
              </a:spcBef>
              <a:spcAft>
                <a:spcPts val="1199"/>
              </a:spcAft>
              <a:buNone/>
              <a:tabLst>
                <a:tab algn="l" pos="0"/>
              </a:tabLst>
            </a:pPr>
            <a:r>
              <a:rPr b="1" lang="ja" sz="2000" spc="-1" strike="noStrike">
                <a:solidFill>
                  <a:srgbClr val="ff0000"/>
                </a:solidFill>
                <a:latin typeface="Zen Maru Gothic"/>
                <a:ea typeface="Zen Maru Gothic"/>
              </a:rPr>
              <a:t>個人に送風する</a:t>
            </a:r>
            <a:r>
              <a:rPr b="1" lang="ja" sz="2000" spc="-1" strike="noStrike" u="sng">
                <a:solidFill>
                  <a:srgbClr val="ff0000"/>
                </a:solidFill>
                <a:uFillTx/>
                <a:latin typeface="Zen Maru Gothic"/>
                <a:ea typeface="Zen Maru Gothic"/>
              </a:rPr>
              <a:t>スポット式のクーラー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5" name="Google Shape;82;p16" descr=""/>
          <p:cNvPicPr/>
          <p:nvPr/>
        </p:nvPicPr>
        <p:blipFill>
          <a:blip r:embed="rId1"/>
          <a:stretch/>
        </p:blipFill>
        <p:spPr>
          <a:xfrm>
            <a:off x="7172640" y="179640"/>
            <a:ext cx="1163880" cy="1102680"/>
          </a:xfrm>
          <a:prstGeom prst="rect">
            <a:avLst/>
          </a:prstGeom>
          <a:ln w="0">
            <a:noFill/>
          </a:ln>
        </p:spPr>
      </p:pic>
      <p:pic>
        <p:nvPicPr>
          <p:cNvPr id="56" name="Google Shape;83;p16" descr=""/>
          <p:cNvPicPr/>
          <p:nvPr/>
        </p:nvPicPr>
        <p:blipFill>
          <a:blip r:embed="rId2"/>
          <a:stretch/>
        </p:blipFill>
        <p:spPr>
          <a:xfrm>
            <a:off x="336960" y="3281400"/>
            <a:ext cx="539640" cy="470520"/>
          </a:xfrm>
          <a:prstGeom prst="rect">
            <a:avLst/>
          </a:prstGeom>
          <a:ln w="0">
            <a:noFill/>
          </a:ln>
        </p:spPr>
      </p:pic>
      <p:pic>
        <p:nvPicPr>
          <p:cNvPr id="57" name="Google Shape;84;p16" descr=""/>
          <p:cNvPicPr/>
          <p:nvPr/>
        </p:nvPicPr>
        <p:blipFill>
          <a:blip r:embed="rId3"/>
          <a:stretch/>
        </p:blipFill>
        <p:spPr>
          <a:xfrm flipH="1">
            <a:off x="454680" y="2991240"/>
            <a:ext cx="305280" cy="289800"/>
          </a:xfrm>
          <a:prstGeom prst="rect">
            <a:avLst/>
          </a:prstGeom>
          <a:ln w="0">
            <a:noFill/>
          </a:ln>
        </p:spPr>
      </p:pic>
      <p:pic>
        <p:nvPicPr>
          <p:cNvPr id="58" name="Google Shape;85;p16" descr=""/>
          <p:cNvPicPr/>
          <p:nvPr/>
        </p:nvPicPr>
        <p:blipFill>
          <a:blip r:embed="rId4"/>
          <a:stretch/>
        </p:blipFill>
        <p:spPr>
          <a:xfrm>
            <a:off x="311760" y="3703320"/>
            <a:ext cx="1317240" cy="1317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0fa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90;p17" descr=""/>
          <p:cNvPicPr/>
          <p:nvPr/>
        </p:nvPicPr>
        <p:blipFill>
          <a:blip r:embed="rId1"/>
          <a:stretch/>
        </p:blipFill>
        <p:spPr>
          <a:xfrm rot="16200000">
            <a:off x="2077200" y="-1863000"/>
            <a:ext cx="4989240" cy="8870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0fa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/>
          </p:nvPr>
        </p:nvSpPr>
        <p:spPr>
          <a:xfrm>
            <a:off x="0" y="1149120"/>
            <a:ext cx="9143640" cy="381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Autofit/>
          </a:bodyPr>
          <a:p>
            <a:pPr marL="457200" indent="-330120">
              <a:lnSpc>
                <a:spcPct val="200000"/>
              </a:lnSpc>
              <a:buClr>
                <a:srgbClr val="000000"/>
              </a:buClr>
              <a:buFont typeface="Zen Maru Gothic Black"/>
              <a:buChar char="❖"/>
            </a:pPr>
            <a:r>
              <a:rPr b="0" lang="ja" sz="1600" spc="-1" strike="noStrike">
                <a:solidFill>
                  <a:schemeClr val="dk1"/>
                </a:solidFill>
                <a:latin typeface="Zen Maru Gothic Black"/>
                <a:ea typeface="Zen Maru Gothic Black"/>
              </a:rPr>
              <a:t>集中力の向上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30120">
              <a:lnSpc>
                <a:spcPct val="200000"/>
              </a:lnSpc>
              <a:buClr>
                <a:srgbClr val="000000"/>
              </a:buClr>
              <a:buFont typeface="Zen Maru Gothic Medium"/>
              <a:buChar char="➢"/>
            </a:pPr>
            <a:r>
              <a:rPr b="0" lang="en-US" sz="1600" spc="-1" strike="noStrike">
                <a:solidFill>
                  <a:srgbClr val="000000"/>
                </a:solidFill>
                <a:latin typeface="Zen Maru Gothic Medium"/>
                <a:ea typeface="Zen Maru Gothic Medium"/>
              </a:rPr>
              <a:t>AI</a:t>
            </a:r>
            <a:r>
              <a:rPr b="0" lang="ja" sz="1600" spc="-1" strike="noStrike">
                <a:solidFill>
                  <a:srgbClr val="000000"/>
                </a:solidFill>
                <a:latin typeface="Zen Maru Gothic Medium"/>
                <a:ea typeface="Zen Maru Gothic Medium"/>
              </a:rPr>
              <a:t>が室温管理を行うため、</a:t>
            </a:r>
            <a:r>
              <a:rPr b="1" lang="ja" sz="1600" spc="-1" strike="noStrike" u="sng">
                <a:solidFill>
                  <a:srgbClr val="ff0000"/>
                </a:solidFill>
                <a:uFillTx/>
                <a:latin typeface="Zen Maru Gothic"/>
                <a:ea typeface="Zen Maru Gothic"/>
              </a:rPr>
              <a:t>集中が分散しない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457200" indent="-330120">
              <a:lnSpc>
                <a:spcPct val="200000"/>
              </a:lnSpc>
              <a:buClr>
                <a:srgbClr val="000000"/>
              </a:buClr>
              <a:buFont typeface="Zen Maru Gothic Black"/>
              <a:buChar char="❖"/>
            </a:pPr>
            <a:r>
              <a:rPr b="0" lang="ja" sz="1600" spc="-1" strike="noStrike">
                <a:solidFill>
                  <a:srgbClr val="000000"/>
                </a:solidFill>
                <a:latin typeface="Zen Maru Gothic Black"/>
                <a:ea typeface="Zen Maru Gothic Black"/>
              </a:rPr>
              <a:t>省エネ効果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30120">
              <a:lnSpc>
                <a:spcPct val="200000"/>
              </a:lnSpc>
              <a:buClr>
                <a:srgbClr val="000000"/>
              </a:buClr>
              <a:buFont typeface="Zen Maru Gothic Medium"/>
              <a:buChar char="➢"/>
            </a:pPr>
            <a:r>
              <a:rPr b="1" lang="ja" sz="1600" spc="-1" strike="noStrike" u="sng">
                <a:solidFill>
                  <a:srgbClr val="ff0000"/>
                </a:solidFill>
                <a:uFillTx/>
                <a:latin typeface="Zen Maru Gothic"/>
                <a:ea typeface="Zen Maru Gothic"/>
              </a:rPr>
              <a:t>必要な部分だけを冷暖房</a:t>
            </a:r>
            <a:r>
              <a:rPr b="0" lang="ja" sz="1600" spc="-1" strike="noStrike">
                <a:solidFill>
                  <a:srgbClr val="000000"/>
                </a:solidFill>
                <a:latin typeface="Zen Maru Gothic Medium"/>
                <a:ea typeface="Zen Maru Gothic Medium"/>
              </a:rPr>
              <a:t>することで、</a:t>
            </a:r>
            <a:r>
              <a:rPr b="1" lang="ja" sz="1600" spc="-1" strike="noStrike" u="sng">
                <a:solidFill>
                  <a:srgbClr val="ff0000"/>
                </a:solidFill>
                <a:uFillTx/>
                <a:latin typeface="Zen Maru Gothic"/>
                <a:ea typeface="Zen Maru Gothic"/>
              </a:rPr>
              <a:t>無駄なエネルギー消費を抑える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457200" indent="-330120">
              <a:lnSpc>
                <a:spcPct val="200000"/>
              </a:lnSpc>
              <a:buClr>
                <a:srgbClr val="000000"/>
              </a:buClr>
              <a:buFont typeface="Zen Maru Gothic Black"/>
              <a:buChar char="❖"/>
            </a:pPr>
            <a:r>
              <a:rPr b="0" lang="ja" sz="1600" spc="-1" strike="noStrike">
                <a:solidFill>
                  <a:srgbClr val="000000"/>
                </a:solidFill>
                <a:latin typeface="Zen Maru Gothic Black"/>
                <a:ea typeface="Zen Maru Gothic Black"/>
              </a:rPr>
              <a:t>体調の管理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30120">
              <a:lnSpc>
                <a:spcPct val="200000"/>
              </a:lnSpc>
              <a:buClr>
                <a:srgbClr val="000000"/>
              </a:buClr>
              <a:buFont typeface="Zen Maru Gothic Medium"/>
              <a:buChar char="➢"/>
            </a:pPr>
            <a:r>
              <a:rPr b="0" lang="ja" sz="1600" spc="-1" strike="noStrike">
                <a:solidFill>
                  <a:srgbClr val="000000"/>
                </a:solidFill>
                <a:latin typeface="Zen Maru Gothic Medium"/>
                <a:ea typeface="Zen Maru Gothic Medium"/>
              </a:rPr>
              <a:t>室温の寒暖差による、</a:t>
            </a:r>
            <a:r>
              <a:rPr b="1" lang="ja" sz="1600" spc="-1" strike="noStrike" u="sng">
                <a:solidFill>
                  <a:srgbClr val="ff0000"/>
                </a:solidFill>
                <a:uFillTx/>
                <a:latin typeface="Zen Maru Gothic"/>
                <a:ea typeface="Zen Maru Gothic"/>
              </a:rPr>
              <a:t>体調の悪化、集中力低下を防ぐ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457200" indent="-330120">
              <a:lnSpc>
                <a:spcPct val="200000"/>
              </a:lnSpc>
              <a:buClr>
                <a:srgbClr val="000000"/>
              </a:buClr>
              <a:buFont typeface="Zen Maru Gothic Black"/>
              <a:buChar char="❖"/>
            </a:pPr>
            <a:r>
              <a:rPr b="0" lang="ja" sz="1600" spc="-1" strike="noStrike">
                <a:solidFill>
                  <a:srgbClr val="000000"/>
                </a:solidFill>
                <a:latin typeface="Zen Maru Gothic Black"/>
                <a:ea typeface="Zen Maru Gothic Black"/>
              </a:rPr>
              <a:t>学習効率の向上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30120">
              <a:lnSpc>
                <a:spcPct val="200000"/>
              </a:lnSpc>
              <a:buClr>
                <a:srgbClr val="000000"/>
              </a:buClr>
              <a:buFont typeface="Zen Maru Gothic"/>
              <a:buChar char="➢"/>
            </a:pPr>
            <a:r>
              <a:rPr b="0" lang="ja" sz="1600" spc="-1" strike="noStrike">
                <a:solidFill>
                  <a:schemeClr val="dk1"/>
                </a:solidFill>
                <a:latin typeface="Zen Maru Gothic"/>
                <a:ea typeface="Zen Maru Gothic"/>
              </a:rPr>
              <a:t>個別最適化された環境で、</a:t>
            </a:r>
            <a:r>
              <a:rPr b="1" lang="ja" sz="1600" spc="-1" strike="noStrike" u="sng">
                <a:solidFill>
                  <a:srgbClr val="ff0000"/>
                </a:solidFill>
                <a:uFillTx/>
                <a:latin typeface="Zen Maru Gothic"/>
                <a:ea typeface="Zen Maru Gothic"/>
              </a:rPr>
              <a:t>パフォーマンスが最大になる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fontScale="93550"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ja" sz="2800" spc="-1" strike="noStrike">
                <a:solidFill>
                  <a:schemeClr val="dk1"/>
                </a:solidFill>
                <a:latin typeface="Zen Maru Gothic Medium"/>
                <a:ea typeface="Zen Maru Gothic Medium"/>
              </a:rPr>
              <a:t>期待される効果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2" name="Google Shape;97;p18" descr=""/>
          <p:cNvPicPr/>
          <p:nvPr/>
        </p:nvPicPr>
        <p:blipFill>
          <a:blip r:embed="rId1"/>
          <a:stretch/>
        </p:blipFill>
        <p:spPr>
          <a:xfrm>
            <a:off x="7565400" y="444960"/>
            <a:ext cx="974880" cy="941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LibreOffice/7.6.4.1$Windows_X86_64 LibreOffice_project/e19e193f88cd6c0525a17fb7a176ed8e6a3e2aa1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ja-JP</dc:language>
  <cp:lastModifiedBy/>
  <dcterms:modified xsi:type="dcterms:W3CDTF">2024-05-29T08:07:10Z</dcterms:modified>
  <cp:revision>1</cp:revision>
  <dc:subject/>
  <dc:title/>
</cp:coreProperties>
</file>